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3" r:id="rId3"/>
    <p:sldId id="257" r:id="rId4"/>
    <p:sldId id="334" r:id="rId5"/>
    <p:sldId id="327" r:id="rId6"/>
    <p:sldId id="335" r:id="rId7"/>
    <p:sldId id="339" r:id="rId8"/>
    <p:sldId id="322" r:id="rId9"/>
    <p:sldId id="333" r:id="rId10"/>
    <p:sldId id="315" r:id="rId11"/>
    <p:sldId id="337" r:id="rId12"/>
    <p:sldId id="338" r:id="rId13"/>
    <p:sldId id="340" r:id="rId14"/>
    <p:sldId id="323" r:id="rId15"/>
    <p:sldId id="325" r:id="rId16"/>
    <p:sldId id="341" r:id="rId17"/>
  </p:sldIdLst>
  <p:sldSz cx="6858000" cy="5143500"/>
  <p:notesSz cx="6858000" cy="9144000"/>
  <p:embeddedFontLst>
    <p:embeddedFont>
      <p:font typeface="Roboto Condensed Light" panose="020B0604020202020204" charset="0"/>
      <p:regular r:id="rId20"/>
      <p:bold r:id="rId21"/>
      <p:italic r:id="rId22"/>
      <p:boldItalic r:id="rId23"/>
    </p:embeddedFont>
    <p:embeddedFont>
      <p:font typeface="Arvo" panose="020B0604020202020204" charset="0"/>
      <p:regular r:id="rId24"/>
      <p:bold r:id="rId25"/>
      <p:italic r:id="rId26"/>
      <p:boldItalic r:id="rId27"/>
    </p:embeddedFont>
    <p:embeddedFont>
      <p:font typeface="Roboto Condensed" panose="020B0604020202020204" charset="0"/>
      <p:regular r:id="rId28"/>
      <p:bold r:id="rId29"/>
      <p:italic r:id="rId30"/>
      <p:boldItalic r:id="rId31"/>
    </p:embeddedFont>
    <p:embeddedFont>
      <p:font typeface="HGPMinchoE" panose="020B0604020202020204" charset="-128"/>
      <p:regular r:id="rId32"/>
    </p:embeddedFont>
    <p:embeddedFont>
      <p:font typeface="Century" panose="02040604050505020304" pitchFamily="18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CF5"/>
    <a:srgbClr val="D3E4F1"/>
    <a:srgbClr val="364D6E"/>
    <a:srgbClr val="B5C6CF"/>
    <a:srgbClr val="BEC3CA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F525CC-AF38-4B13-BF64-02A422CE4619}">
  <a:tblStyle styleId="{47F525CC-AF38-4B13-BF64-02A422CE4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 snapToGrid="0">
      <p:cViewPr>
        <p:scale>
          <a:sx n="135" d="100"/>
          <a:sy n="135" d="100"/>
        </p:scale>
        <p:origin x="-2082" y="-43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367BD-47CE-455F-B8BA-43DA7A8E6B18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C97C5-AF71-4144-B802-6E5DF0AEB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444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67569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89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658362" y="657775"/>
            <a:ext cx="974475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6496049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6635627" cy="2961975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2757927" y="4278349"/>
            <a:ext cx="4110622" cy="432996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514350" y="1090750"/>
            <a:ext cx="4025925" cy="2961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3" y="41"/>
            <a:ext cx="5304323" cy="1327315"/>
            <a:chOff x="-4" y="40"/>
            <a:chExt cx="7072430" cy="1327315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5210131" y="4472724"/>
            <a:ext cx="1652123" cy="670795"/>
            <a:chOff x="5575242" y="4472723"/>
            <a:chExt cx="2202830" cy="670795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610706" y="392575"/>
            <a:ext cx="3943800" cy="76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10706" y="1537988"/>
            <a:ext cx="2533725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3297092" y="1537988"/>
            <a:ext cx="2533725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/>
          <a:lstStyle/>
          <a:p>
            <a:fld id="{398C5188-BAC0-42C6-80DA-EC7C34E200D4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9B93-6613-42E8-B38D-2CE8392A9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08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10706" y="392575"/>
            <a:ext cx="3943800" cy="76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10706" y="1327350"/>
            <a:ext cx="4599450" cy="314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333822" y="1132115"/>
            <a:ext cx="5701218" cy="2927268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ru-RU" sz="2800" i="1" dirty="0">
                <a:solidFill>
                  <a:schemeClr val="tx1"/>
                </a:solidFill>
                <a:latin typeface="+mj-lt"/>
                <a:ea typeface="HGPMinchoE" panose="020B0400000000000000" pitchFamily="18" charset="-128"/>
              </a:rPr>
              <a:t/>
            </a:r>
            <a:br>
              <a:rPr lang="ru-RU" sz="2800" i="1" dirty="0">
                <a:solidFill>
                  <a:schemeClr val="tx1"/>
                </a:solidFill>
                <a:latin typeface="+mj-lt"/>
                <a:ea typeface="HGPMinchoE" panose="020B0400000000000000" pitchFamily="18" charset="-128"/>
              </a:rPr>
            </a:br>
            <a:r>
              <a:rPr lang="ru-RU" sz="2800" i="1" dirty="0">
                <a:solidFill>
                  <a:schemeClr val="tx1"/>
                </a:solidFill>
                <a:latin typeface="+mj-lt"/>
                <a:ea typeface="HGPMinchoE" panose="020B0400000000000000" pitchFamily="18" charset="-128"/>
              </a:rPr>
              <a:t/>
            </a:r>
            <a:br>
              <a:rPr lang="ru-RU" sz="2800" i="1" dirty="0">
                <a:solidFill>
                  <a:schemeClr val="tx1"/>
                </a:solidFill>
                <a:latin typeface="+mj-lt"/>
                <a:ea typeface="HGPMinchoE" panose="020B0400000000000000" pitchFamily="18" charset="-128"/>
              </a:rPr>
            </a:br>
            <a:r>
              <a:rPr lang="ru-RU" sz="2800" i="1" dirty="0">
                <a:solidFill>
                  <a:schemeClr val="tx1"/>
                </a:solidFill>
                <a:latin typeface="+mj-lt"/>
                <a:ea typeface="HGPMinchoE" panose="020B0400000000000000" pitchFamily="18" charset="-128"/>
              </a:rPr>
              <a:t/>
            </a:r>
            <a:br>
              <a:rPr lang="ru-RU" sz="2800" i="1" dirty="0">
                <a:solidFill>
                  <a:schemeClr val="tx1"/>
                </a:solidFill>
                <a:latin typeface="+mj-lt"/>
                <a:ea typeface="HGPMinchoE" panose="020B0400000000000000" pitchFamily="18" charset="-128"/>
              </a:rPr>
            </a:br>
            <a:r>
              <a:rPr lang="ru-RU" sz="2800" i="1" dirty="0">
                <a:solidFill>
                  <a:schemeClr val="tx1"/>
                </a:solidFill>
                <a:latin typeface="+mj-lt"/>
                <a:ea typeface="HGPMinchoE" panose="020B0400000000000000" pitchFamily="18" charset="-128"/>
              </a:rPr>
              <a:t/>
            </a:r>
            <a:br>
              <a:rPr lang="ru-RU" sz="2800" i="1" dirty="0">
                <a:solidFill>
                  <a:schemeClr val="tx1"/>
                </a:solidFill>
                <a:latin typeface="+mj-lt"/>
                <a:ea typeface="HGPMinchoE" panose="020B0400000000000000" pitchFamily="18" charset="-128"/>
              </a:rPr>
            </a:br>
            <a:r>
              <a:rPr lang="ru-RU" sz="2800" i="1" dirty="0">
                <a:solidFill>
                  <a:schemeClr val="tx1"/>
                </a:solidFill>
                <a:latin typeface="+mj-lt"/>
                <a:ea typeface="HGPMinchoE" panose="020B0400000000000000" pitchFamily="18" charset="-128"/>
              </a:rPr>
              <a:t/>
            </a:r>
            <a:br>
              <a:rPr lang="ru-RU" sz="2800" i="1" dirty="0">
                <a:solidFill>
                  <a:schemeClr val="tx1"/>
                </a:solidFill>
                <a:latin typeface="+mj-lt"/>
                <a:ea typeface="HGPMinchoE" panose="020B0400000000000000" pitchFamily="18" charset="-128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sz="1600" i="1" dirty="0">
              <a:solidFill>
                <a:schemeClr val="tx1"/>
              </a:solidFill>
              <a:latin typeface="Century" panose="02040604050505020304" pitchFamily="18" charset="0"/>
              <a:ea typeface="HGPMinchoE" panose="020B0400000000000000" pitchFamily="18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714" y="96527"/>
            <a:ext cx="55996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«Средняя общеобразовательная школа № 1»  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города Братска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4681" y="4620280"/>
            <a:ext cx="3799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Провела: Луковникова Елена Михайловна,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координатор ЕГЭ-2023/24</a:t>
            </a:r>
            <a:endParaRPr lang="ru-RU" b="1" dirty="0"/>
          </a:p>
        </p:txBody>
      </p:sp>
      <p:pic>
        <p:nvPicPr>
          <p:cNvPr id="1028" name="Picture 4" descr="итоговое сочинение я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4" y="1396088"/>
            <a:ext cx="4845851" cy="216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pic>
        <p:nvPicPr>
          <p:cNvPr id="5122" name="Picture 2" descr="http://vesotobr.ru/images/cms/data/vse_raboty/den_psihologa/slajd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2" r="1028" b="7653"/>
          <a:stretch/>
        </p:blipFill>
        <p:spPr bwMode="auto">
          <a:xfrm>
            <a:off x="126610" y="1005840"/>
            <a:ext cx="6583680" cy="367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7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ФИПИ: НПД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829" t="12753" r="5949" b="5426"/>
          <a:stretch/>
        </p:blipFill>
        <p:spPr>
          <a:xfrm>
            <a:off x="0" y="1139482"/>
            <a:ext cx="6858000" cy="400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РЕГЛАМЕНТ ИСИ: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4" r="1610" b="11197"/>
          <a:stretch/>
        </p:blipFill>
        <p:spPr bwMode="auto">
          <a:xfrm>
            <a:off x="12475" y="1159998"/>
            <a:ext cx="5770013" cy="398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24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ОЦЕНИВАНИЯ ИСИ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pic>
        <p:nvPicPr>
          <p:cNvPr id="6" name="Picture 2" descr="Правила заполнения бланков итогового сочинения (изложения) в 2021-2022 учеб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586"/>
            <a:ext cx="6280690" cy="353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99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9B93-6613-42E8-B38D-2CE8392A9A08}" type="slidenum">
              <a:rPr lang="ru-RU" smtClean="0"/>
              <a:t>14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9" y="243841"/>
            <a:ext cx="6217920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2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9B93-6613-42E8-B38D-2CE8392A9A08}" type="slidenum">
              <a:rPr lang="ru-RU" smtClean="0"/>
              <a:t>15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6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9B93-6613-42E8-B38D-2CE8392A9A08}" type="slidenum">
              <a:rPr lang="ru-RU" smtClean="0"/>
              <a:t>16</a:t>
            </a:fld>
            <a:endParaRPr lang="ru-RU"/>
          </a:p>
        </p:txBody>
      </p:sp>
      <p:pic>
        <p:nvPicPr>
          <p:cNvPr id="4098" name="Picture 2" descr="https://sun9-29.userapi.com/impg/ByRHFDj7MnU7GeZf_Q5LESNHfvGok8YRBMIV-Q/1Ce16vUOSQo.jpg?size=853x564&amp;quality=95&amp;sign=9ee8141c073cc481a64bedd74573fb7d&amp;c_uniq_tag=CxSr-gz_7yPFttEycbd-LTrmURoHAJ3eogBqqDht6i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5" y="182881"/>
            <a:ext cx="6691347" cy="479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22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ДОПУСК к ГИА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616123"/>
            <a:ext cx="2533725" cy="2293783"/>
          </a:xfrm>
        </p:spPr>
        <p:txBody>
          <a:bodyPr/>
          <a:lstStyle/>
          <a:p>
            <a:pPr marL="10160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ИТОГОВОЕ СОЧИНЕНИЕ – письменная работа, представляющая собой изложение своих мыслей на заданную тему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pic>
        <p:nvPicPr>
          <p:cNvPr id="1026" name="Picture 2" descr="https://2022-god.com/wp-content/uploads/2021/11/itogovoe-sochinenie-po-literature-v-2022-godu-temy-napravleniya-to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71"/>
          <a:stretch/>
        </p:blipFill>
        <p:spPr bwMode="auto">
          <a:xfrm>
            <a:off x="2456081" y="1832583"/>
            <a:ext cx="4295325" cy="17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0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НОРМАТИВНОЕ ОБЕСПЕЧЕНИЕ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792" y="1158775"/>
            <a:ext cx="679025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«Порядок </a:t>
            </a:r>
            <a:r>
              <a:rPr lang="ru-RU" altLang="ru-RU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проведения государственной итоговой аттестации по образовательным программам среднего общего образования</a:t>
            </a:r>
            <a:r>
              <a:rPr lang="ru-RU" altLang="ru-RU" sz="18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 (</a:t>
            </a:r>
            <a:r>
              <a:rPr lang="ru-RU" altLang="ru-RU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Приказ </a:t>
            </a:r>
            <a:r>
              <a:rPr lang="ru-RU" altLang="ru-RU" sz="18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Министерства Просвещения РФ и Федеральной службы по надзору в сфере образования и науки </a:t>
            </a:r>
            <a:r>
              <a:rPr lang="ru-RU" sz="1800" dirty="0" smtClean="0">
                <a:latin typeface="Times New Roman"/>
                <a:ea typeface="Times New Roman"/>
              </a:rPr>
              <a:t>от 04.04.2023 </a:t>
            </a:r>
            <a:r>
              <a:rPr lang="ru-RU" sz="1800" dirty="0">
                <a:latin typeface="Times New Roman"/>
                <a:ea typeface="Times New Roman"/>
              </a:rPr>
              <a:t>№ </a:t>
            </a:r>
            <a:r>
              <a:rPr lang="ru-RU" sz="1800" dirty="0" smtClean="0">
                <a:latin typeface="Times New Roman"/>
                <a:ea typeface="Times New Roman"/>
              </a:rPr>
              <a:t>233/552</a:t>
            </a:r>
            <a:r>
              <a:rPr lang="ru-RU" altLang="ru-RU" sz="18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).</a:t>
            </a:r>
            <a:endParaRPr lang="ru-RU" altLang="ru-RU" sz="180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 :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Методические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документы, рекомендуемые к использованию при организации и проведении итогового сочинения (изложения)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2023–2024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учебном году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123097" y="2924760"/>
            <a:ext cx="310823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65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0705" y="392575"/>
            <a:ext cx="4269519" cy="7662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Итоговое сочинение (изложение)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учебный год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7100"/>
            <a:ext cx="5725551" cy="399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7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4294967295"/>
          </p:nvPr>
        </p:nvSpPr>
        <p:spPr>
          <a:xfrm>
            <a:off x="5741988" y="4637088"/>
            <a:ext cx="1116012" cy="3143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pic>
        <p:nvPicPr>
          <p:cNvPr id="1026" name="Picture 2" descr="http://ou5.omsk.obr55.ru/files/2023/10/WhatsApp-Image-2023-10-31-at-09.11.02-750x82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4" y="28136"/>
            <a:ext cx="4582194" cy="504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024" y="35169"/>
            <a:ext cx="966797" cy="583809"/>
          </a:xfrm>
          <a:prstGeom prst="rect">
            <a:avLst/>
          </a:prstGeom>
          <a:solidFill>
            <a:srgbClr val="DFEC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0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706" y="392575"/>
            <a:ext cx="4228422" cy="766200"/>
          </a:xfrm>
        </p:spPr>
        <p:txBody>
          <a:bodyPr/>
          <a:lstStyle/>
          <a:p>
            <a:r>
              <a:rPr lang="ru-RU" dirty="0" smtClean="0"/>
              <a:t>ИТОГОВОЕ СОЧИНЕНИЕ: изменения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291840" y="1322363"/>
            <a:ext cx="3442755" cy="3133618"/>
          </a:xfrm>
        </p:spPr>
        <p:txBody>
          <a:bodyPr/>
          <a:lstStyle/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и совета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проведения итогового сочинения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2022-2023 учебного года изменены подходы к формированию комплектов тем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итогового сочинения для допуска 11 классов 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тем, использованных в прошлые годы, сформирован закрытый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банк.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ФИПИ (fipi.ru)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опубликованы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его разделов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подразделов с комментариями и образец комплекта тем итогового сочинения.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7" t="5808" r="4981" b="8730"/>
          <a:stretch/>
        </p:blipFill>
        <p:spPr bwMode="auto">
          <a:xfrm>
            <a:off x="203986" y="1322362"/>
            <a:ext cx="3010486" cy="37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95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706" y="392575"/>
            <a:ext cx="4094858" cy="766200"/>
          </a:xfrm>
        </p:spPr>
        <p:txBody>
          <a:bodyPr/>
          <a:lstStyle/>
          <a:p>
            <a:r>
              <a:rPr lang="ru-RU" dirty="0" smtClean="0"/>
              <a:t>ЗАЯВЛЕНИЕ на ИСИ: до 21.11.2023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002" y="893851"/>
            <a:ext cx="3377477" cy="477967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5382" r="2524" b="4718"/>
          <a:stretch/>
        </p:blipFill>
        <p:spPr bwMode="auto">
          <a:xfrm>
            <a:off x="60733" y="1023563"/>
            <a:ext cx="3236359" cy="411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8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9B93-6613-42E8-B38D-2CE8392A9A08}" type="slidenum">
              <a:rPr lang="ru-RU" smtClean="0"/>
              <a:t>8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6" y="174171"/>
            <a:ext cx="6444343" cy="483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87926" y="1174652"/>
            <a:ext cx="724486" cy="225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КО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5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36" y="-85726"/>
            <a:ext cx="3943800" cy="606231"/>
          </a:xfrm>
        </p:spPr>
        <p:txBody>
          <a:bodyPr/>
          <a:lstStyle/>
          <a:p>
            <a:r>
              <a:rPr lang="ru-RU" dirty="0" smtClean="0"/>
              <a:t>РЕГЛАМЕНТ ИСИ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pic>
        <p:nvPicPr>
          <p:cNvPr id="8194" name="Picture 2" descr="https://www.pblkirov.ru/images/2022-11-08_21-56-0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26" r="2072"/>
          <a:stretch/>
        </p:blipFill>
        <p:spPr bwMode="auto">
          <a:xfrm>
            <a:off x="-70338" y="1540412"/>
            <a:ext cx="3431846" cy="337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712" y="39681"/>
            <a:ext cx="3439115" cy="510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3022</TotalTime>
  <Words>207</Words>
  <Application>Microsoft Office PowerPoint</Application>
  <PresentationFormat>Произвольный</PresentationFormat>
  <Paragraphs>40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Roboto Condensed Light</vt:lpstr>
      <vt:lpstr>Arvo</vt:lpstr>
      <vt:lpstr>Roboto Condensed</vt:lpstr>
      <vt:lpstr>HGPMinchoE</vt:lpstr>
      <vt:lpstr>Century</vt:lpstr>
      <vt:lpstr>Times New Roman</vt:lpstr>
      <vt:lpstr>Salerio template</vt:lpstr>
      <vt:lpstr>      </vt:lpstr>
      <vt:lpstr>ДОПУСК к ГИА</vt:lpstr>
      <vt:lpstr> НОРМАТИВНОЕ ОБЕСПЕЧЕНИЕ</vt:lpstr>
      <vt:lpstr>Итоговое сочинение (изложение) 2023 – 2024 учебный год</vt:lpstr>
      <vt:lpstr>Презентация PowerPoint</vt:lpstr>
      <vt:lpstr>ИТОГОВОЕ СОЧИНЕНИЕ: изменения</vt:lpstr>
      <vt:lpstr>ЗАЯВЛЕНИЕ на ИСИ: до 21.11.2023</vt:lpstr>
      <vt:lpstr>Презентация PowerPoint</vt:lpstr>
      <vt:lpstr>РЕГЛАМЕНТ ИСИ</vt:lpstr>
      <vt:lpstr>Презентация PowerPoint</vt:lpstr>
      <vt:lpstr>САЙТ ФИПИ: НПД</vt:lpstr>
      <vt:lpstr>РЕГЛАМЕНТ ИСИ:</vt:lpstr>
      <vt:lpstr>КРИТЕРИИ ОЦЕНИВАНИЯ ИСИ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Глухова ИА</cp:lastModifiedBy>
  <cp:revision>194</cp:revision>
  <cp:lastPrinted>2018-11-13T07:28:20Z</cp:lastPrinted>
  <dcterms:modified xsi:type="dcterms:W3CDTF">2023-11-10T09:50:14Z</dcterms:modified>
</cp:coreProperties>
</file>